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1"/>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 id="297" r:id="rId36"/>
    <p:sldId id="298" r:id="rId37"/>
    <p:sldId id="299" r:id="rId38"/>
    <p:sldId id="300" r:id="rId39"/>
    <p:sldId id="301"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35</a:t>
            </a:fld>
            <a:endParaRPr lang="en-US"/>
          </a:p>
        </p:txBody>
      </p:sp>
    </p:spTree>
    <p:extLst>
      <p:ext uri="{BB962C8B-B14F-4D97-AF65-F5344CB8AC3E}">
        <p14:creationId xmlns:p14="http://schemas.microsoft.com/office/powerpoint/2010/main" val="959259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36</a:t>
            </a:fld>
            <a:endParaRPr lang="en-US"/>
          </a:p>
        </p:txBody>
      </p:sp>
    </p:spTree>
    <p:extLst>
      <p:ext uri="{BB962C8B-B14F-4D97-AF65-F5344CB8AC3E}">
        <p14:creationId xmlns:p14="http://schemas.microsoft.com/office/powerpoint/2010/main" val="600351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endParaRPr lang="he-IL" sz="2800" dirty="0" smtClean="0"/>
          </a:p>
          <a:p>
            <a:pPr algn="r" rtl="1"/>
            <a:r>
              <a:rPr lang="he-IL" sz="2800" dirty="0" smtClean="0"/>
              <a:t>מרכיבים </a:t>
            </a:r>
            <a:r>
              <a:rPr lang="he-IL" sz="2800" dirty="0" smtClean="0"/>
              <a:t>עיקריים בארכיטקטורת אנדרואיד </a:t>
            </a:r>
            <a:r>
              <a:rPr lang="en-US" sz="1400" dirty="0" smtClean="0">
                <a:solidFill>
                  <a:prstClr val="white"/>
                </a:solidFill>
              </a:rPr>
              <a:t>[activity, </a:t>
            </a:r>
            <a:r>
              <a:rPr lang="en-US" sz="1400" dirty="0" smtClean="0">
                <a:solidFill>
                  <a:prstClr val="white"/>
                </a:solidFill>
              </a:rPr>
              <a:t>fragment</a:t>
            </a:r>
            <a:r>
              <a:rPr lang="en-US" sz="1400" dirty="0" smtClean="0">
                <a:solidFill>
                  <a:prstClr val="white"/>
                </a:solidFill>
              </a:rPr>
              <a:t>, intent, broadcasting, services, content resolving/providing</a:t>
            </a:r>
            <a:r>
              <a:rPr lang="en-US" sz="1400" dirty="0" smtClean="0">
                <a:solidFill>
                  <a:prstClr val="white"/>
                </a:solidFill>
              </a:rPr>
              <a:t>]</a:t>
            </a:r>
            <a:endParaRPr lang="en-US" sz="1400" dirty="0" smtClean="0">
              <a:solidFill>
                <a:prstClr val="white"/>
              </a:solidFill>
            </a:endParaRPr>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endParaRPr lang="en-US" dirty="0" smtClean="0"/>
          </a:p>
          <a:p>
            <a:pPr algn="r" rtl="1"/>
            <a:r>
              <a:rPr lang="he-IL" dirty="0" smtClean="0"/>
              <a:t>אזכורים אחרונים</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1828050" y="2166715"/>
            <a:ext cx="2913450" cy="758278"/>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808463" y="235711"/>
            <a:ext cx="2863290" cy="900246"/>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a:t>
            </a:r>
            <a:r>
              <a:rPr lang="en-US" sz="1050" dirty="0" err="1" smtClean="0">
                <a:solidFill>
                  <a:schemeClr val="bg1"/>
                </a:solidFill>
              </a:rPr>
              <a:t>dp</a:t>
            </a:r>
            <a:r>
              <a:rPr lang="he-IL" sz="1050" dirty="0" smtClean="0">
                <a:solidFill>
                  <a:schemeClr val="bg1"/>
                </a:solidFill>
              </a:rPr>
              <a:t>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בהמשך ונקראת כאשר המסך נבנה.</a:t>
            </a:r>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smtClean="0"/>
              <a:t> עם פרמטר </a:t>
            </a:r>
            <a:r>
              <a:rPr lang="en-US" sz="900" dirty="0" smtClean="0"/>
              <a:t>v</a:t>
            </a:r>
            <a:r>
              <a:rPr lang="he-IL" sz="900" dirty="0"/>
              <a:t> </a:t>
            </a:r>
            <a:r>
              <a:rPr lang="he-IL" sz="900" dirty="0" smtClean="0"/>
              <a:t>(שמסוג </a:t>
            </a:r>
            <a:r>
              <a:rPr lang="en-US" sz="900" dirty="0" smtClean="0"/>
              <a:t>View</a:t>
            </a:r>
            <a:r>
              <a:rPr lang="he-IL" sz="900" dirty="0" smtClean="0"/>
              <a:t>) 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3600" dirty="0">
                <a:solidFill>
                  <a:srgbClr val="FFE701"/>
                </a:solidFill>
              </a:rPr>
              <a:t>t</a:t>
            </a:r>
            <a:r>
              <a:rPr lang="en-US" sz="3600" dirty="0" smtClean="0">
                <a:solidFill>
                  <a:srgbClr val="FFE701"/>
                </a:solidFill>
              </a:rPr>
              <a:t>oasts</a:t>
            </a:r>
            <a:r>
              <a:rPr lang="he-IL" sz="3600" dirty="0" smtClean="0">
                <a:solidFill>
                  <a:srgbClr val="FFE701"/>
                </a:solidFill>
              </a:rPr>
              <a:t> </a:t>
            </a:r>
            <a:r>
              <a:rPr lang="en-US" sz="3600" dirty="0" err="1" smtClean="0">
                <a:solidFill>
                  <a:srgbClr val="FFE701"/>
                </a:solidFill>
              </a:rPr>
              <a:t>ולוגים</a:t>
            </a:r>
            <a:endParaRPr lang="en-US" sz="3600" dirty="0">
              <a:solidFill>
                <a:srgbClr val="FFE701"/>
              </a:solidFill>
            </a:endParaRPr>
          </a:p>
        </p:txBody>
      </p:sp>
      <p:sp>
        <p:nvSpPr>
          <p:cNvPr id="6" name="Content Placeholder 2"/>
          <p:cNvSpPr>
            <a:spLocks noGrp="1"/>
          </p:cNvSpPr>
          <p:nvPr>
            <p:ph idx="1"/>
          </p:nvPr>
        </p:nvSpPr>
        <p:spPr>
          <a:xfrm>
            <a:off x="4896196" y="1727799"/>
            <a:ext cx="4588626" cy="4116048"/>
          </a:xfrm>
        </p:spPr>
        <p:txBody>
          <a:bodyPr>
            <a:noAutofit/>
          </a:bodyPr>
          <a:lstStyle/>
          <a:p>
            <a:pPr marL="0" indent="0" algn="r" defTabSz="1219170" rtl="1" eaLnBrk="1" latinLnBrk="0" hangingPunct="1">
              <a:spcBef>
                <a:spcPct val="20000"/>
              </a:spcBef>
              <a:buFont typeface="Arial" pitchFamily="34" charset="0"/>
              <a:buNone/>
            </a:pPr>
            <a:r>
              <a:rPr lang="he-IL" sz="1600" dirty="0" smtClean="0"/>
              <a:t>נוסיף לתגובה ללחציה 2 שורות חדשות (עכשיו 32,33)</a:t>
            </a:r>
          </a:p>
          <a:p>
            <a:pPr marL="0" indent="0" algn="r" defTabSz="1219170" rtl="1" eaLnBrk="1" latinLnBrk="0" hangingPunct="1">
              <a:spcBef>
                <a:spcPct val="20000"/>
              </a:spcBef>
              <a:buFont typeface="Arial" pitchFamily="34" charset="0"/>
              <a:buNone/>
            </a:pPr>
            <a:r>
              <a:rPr lang="en-US" sz="1600" dirty="0" smtClean="0"/>
              <a:t>Toast</a:t>
            </a:r>
            <a:r>
              <a:rPr lang="he-IL" sz="1600" dirty="0" smtClean="0"/>
              <a:t> </a:t>
            </a:r>
            <a:r>
              <a:rPr lang="mr-IN" sz="1600" dirty="0" smtClean="0"/>
              <a:t>–</a:t>
            </a:r>
            <a:r>
              <a:rPr lang="he-IL" sz="1600" dirty="0" smtClean="0"/>
              <a:t> דרך נוחה להציג הודעות קטנות למשתמשים. בשורה 32 נציג את ההודעה שהכפתור נלחץ (הפרמטר האמצעי). הפרמטר הראשון הוא מופיע של </a:t>
            </a:r>
            <a:r>
              <a:rPr lang="en-US" sz="1600" dirty="0" smtClean="0"/>
              <a:t>Context</a:t>
            </a:r>
            <a:r>
              <a:rPr lang="he-IL" sz="1600" dirty="0" smtClean="0"/>
              <a:t> שזה מחלקת על של </a:t>
            </a:r>
            <a:r>
              <a:rPr lang="en-US" sz="1600" dirty="0" smtClean="0"/>
              <a:t>Activity</a:t>
            </a:r>
            <a:r>
              <a:rPr lang="he-IL" sz="1600" dirty="0" smtClean="0"/>
              <a:t> ולכן </a:t>
            </a:r>
            <a:r>
              <a:rPr lang="en-US" sz="1600" dirty="0" smtClean="0"/>
              <a:t>this</a:t>
            </a:r>
            <a:r>
              <a:rPr lang="he-IL" sz="1600" dirty="0" smtClean="0"/>
              <a:t> הינו מופיע שלו במחלקת </a:t>
            </a:r>
            <a:r>
              <a:rPr lang="en-US" sz="1600" dirty="0" err="1" smtClean="0"/>
              <a:t>MainActivity</a:t>
            </a:r>
            <a:r>
              <a:rPr lang="he-IL" sz="1600" dirty="0" smtClean="0"/>
              <a:t>. הפרמטר האחרון זה כמה זמן להציג את הודעה. ניתן לבחור בין 2 קבועים</a:t>
            </a:r>
            <a:r>
              <a:rPr lang="en-US" sz="1600" dirty="0" smtClean="0"/>
              <a:t>  </a:t>
            </a:r>
            <a:r>
              <a:rPr lang="he-IL" sz="1600" dirty="0" smtClean="0"/>
              <a:t> LENGTH_LONG, LENGTH_SHORT.</a:t>
            </a:r>
          </a:p>
          <a:p>
            <a:pPr marL="0" indent="0" algn="r" defTabSz="1219170" rtl="1" eaLnBrk="1" latinLnBrk="0" hangingPunct="1">
              <a:spcBef>
                <a:spcPct val="20000"/>
              </a:spcBef>
              <a:buFont typeface="Arial" pitchFamily="34" charset="0"/>
              <a:buNone/>
            </a:pPr>
            <a:r>
              <a:rPr lang="en-US" sz="1600" dirty="0" smtClean="0"/>
              <a:t>Log</a:t>
            </a:r>
            <a:r>
              <a:rPr lang="he-IL" sz="1600" dirty="0" smtClean="0"/>
              <a:t> </a:t>
            </a:r>
            <a:r>
              <a:rPr lang="mr-IN" sz="1600" dirty="0" smtClean="0"/>
              <a:t>–</a:t>
            </a:r>
            <a:r>
              <a:rPr lang="he-IL" sz="1600" dirty="0" smtClean="0"/>
              <a:t> לא משפיע על </a:t>
            </a:r>
            <a:r>
              <a:rPr lang="he-IL" sz="1600" dirty="0" err="1" smtClean="0"/>
              <a:t>הUI</a:t>
            </a:r>
            <a:r>
              <a:rPr lang="he-IL" sz="1600" dirty="0" smtClean="0"/>
              <a:t> אלא כלי פיתוח אשר מדפיס ל</a:t>
            </a:r>
            <a:r>
              <a:rPr lang="en-US" sz="1600" dirty="0" smtClean="0"/>
              <a:t>logcat</a:t>
            </a:r>
            <a:r>
              <a:rPr lang="he-IL" sz="1600" dirty="0" smtClean="0"/>
              <a:t> שראינו מקודם. יש לו מספר פונקציות סטטיות לקטגוריות לוגים שונים. ביניהם: </a:t>
            </a:r>
            <a:r>
              <a:rPr lang="en-US" sz="1600" dirty="0" err="1" smtClean="0"/>
              <a:t>i</a:t>
            </a:r>
            <a:r>
              <a:rPr lang="en-US" sz="1600" dirty="0" smtClean="0"/>
              <a:t> </a:t>
            </a:r>
            <a:r>
              <a:rPr lang="mr-IN" sz="1600" dirty="0" smtClean="0"/>
              <a:t>–</a:t>
            </a:r>
            <a:r>
              <a:rPr lang="en-US" sz="1600" dirty="0" smtClean="0"/>
              <a:t> info, d </a:t>
            </a:r>
            <a:r>
              <a:rPr lang="mr-IN" sz="1600" dirty="0" smtClean="0"/>
              <a:t>–</a:t>
            </a:r>
            <a:r>
              <a:rPr lang="en-US" sz="1600" dirty="0" smtClean="0"/>
              <a:t> debug, w</a:t>
            </a:r>
            <a:r>
              <a:rPr lang="mr-IN" sz="1600" dirty="0" smtClean="0"/>
              <a:t>–</a:t>
            </a:r>
            <a:r>
              <a:rPr lang="en-US" sz="1600" dirty="0" smtClean="0"/>
              <a:t> warning, e </a:t>
            </a:r>
            <a:r>
              <a:rPr lang="mr-IN" sz="1600" dirty="0" smtClean="0"/>
              <a:t>–</a:t>
            </a:r>
            <a:r>
              <a:rPr lang="en-US" sz="1600" dirty="0" smtClean="0"/>
              <a:t> error</a:t>
            </a:r>
          </a:p>
          <a:p>
            <a:pPr marL="0" indent="0" algn="r" defTabSz="1219170" rtl="1" eaLnBrk="1" latinLnBrk="0" hangingPunct="1">
              <a:spcBef>
                <a:spcPct val="20000"/>
              </a:spcBef>
              <a:buFont typeface="Arial" pitchFamily="34" charset="0"/>
              <a:buNone/>
            </a:pPr>
            <a:r>
              <a:rPr lang="en-US" sz="1600" dirty="0"/>
              <a:t> </a:t>
            </a:r>
            <a:r>
              <a:rPr lang="he-IL" sz="1600" dirty="0" smtClean="0"/>
              <a:t>הם דורשים תג (ה</a:t>
            </a:r>
            <a:r>
              <a:rPr lang="en-US" sz="1600" dirty="0" err="1" smtClean="0"/>
              <a:t>MainActivity</a:t>
            </a:r>
            <a:r>
              <a:rPr lang="he-IL" sz="1600" dirty="0" smtClean="0"/>
              <a:t> שמופיע אחרי ה</a:t>
            </a:r>
            <a:r>
              <a:rPr lang="en-US" sz="1600" dirty="0"/>
              <a:t> </a:t>
            </a:r>
            <a:r>
              <a:rPr lang="he-IL" sz="1600" dirty="0"/>
              <a:t> </a:t>
            </a:r>
            <a:r>
              <a:rPr lang="en-US" sz="1600" dirty="0" smtClean="0"/>
              <a:t>I/</a:t>
            </a:r>
            <a:r>
              <a:rPr lang="he-IL" sz="1600" dirty="0" smtClean="0"/>
              <a:t> בדוגמה) לצורך סינון וטקסט של מה לרשום. במקרה של שגיאה ניתן להעביר את אובייקט ה</a:t>
            </a:r>
            <a:r>
              <a:rPr lang="en-US" sz="1600" dirty="0" err="1" smtClean="0"/>
              <a:t>Throwable</a:t>
            </a:r>
            <a:r>
              <a:rPr lang="he-IL" sz="1600" dirty="0" smtClean="0"/>
              <a:t> שמתאר את השגיאה.</a:t>
            </a:r>
          </a:p>
          <a:p>
            <a:pPr marL="0" indent="0" algn="r" defTabSz="1219170" rtl="1" eaLnBrk="1" latinLnBrk="0" hangingPunct="1">
              <a:spcBef>
                <a:spcPct val="20000"/>
              </a:spcBef>
              <a:buFont typeface="Arial" pitchFamily="34" charset="0"/>
              <a:buNone/>
            </a:pPr>
            <a:endParaRPr lang="he-IL" sz="12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55" y="1581102"/>
            <a:ext cx="4363482" cy="85764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84" y="369518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6298" y="3730716"/>
            <a:ext cx="1494265" cy="2924441"/>
          </a:xfrm>
          <a:prstGeom prst="rect">
            <a:avLst/>
          </a:prstGeom>
        </p:spPr>
      </p:pic>
      <p:cxnSp>
        <p:nvCxnSpPr>
          <p:cNvPr id="9" name="Straight Arrow Connector 8"/>
          <p:cNvCxnSpPr/>
          <p:nvPr/>
        </p:nvCxnSpPr>
        <p:spPr>
          <a:xfrm>
            <a:off x="2067641" y="510241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655" y="2542118"/>
            <a:ext cx="4382962" cy="1057294"/>
          </a:xfrm>
          <a:prstGeom prst="rect">
            <a:avLst/>
          </a:prstGeom>
        </p:spPr>
      </p:pic>
      <p:sp>
        <p:nvSpPr>
          <p:cNvPr id="12" name="Rectangle 11"/>
          <p:cNvSpPr/>
          <p:nvPr/>
        </p:nvSpPr>
        <p:spPr>
          <a:xfrm>
            <a:off x="3084022" y="5918661"/>
            <a:ext cx="581891" cy="22990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p:cNvSpPr/>
          <p:nvPr/>
        </p:nvSpPr>
        <p:spPr>
          <a:xfrm>
            <a:off x="459970" y="3428737"/>
            <a:ext cx="3640975"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4" name="Straight Connector 13"/>
          <p:cNvCxnSpPr>
            <a:stCxn id="12" idx="3"/>
          </p:cNvCxnSpPr>
          <p:nvPr/>
        </p:nvCxnSpPr>
        <p:spPr>
          <a:xfrm flipV="1">
            <a:off x="3665913" y="6033611"/>
            <a:ext cx="1172094" cy="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838007" y="5845747"/>
            <a:ext cx="1444906"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a:t>
            </a:r>
            <a:r>
              <a:rPr lang="en-US" sz="1100" dirty="0" smtClean="0">
                <a:solidFill>
                  <a:schemeClr val="bg1"/>
                </a:solidFill>
              </a:rPr>
              <a:t>Toast</a:t>
            </a:r>
            <a:endParaRPr lang="en-US" sz="1100" dirty="0">
              <a:solidFill>
                <a:schemeClr val="bg1"/>
              </a:solidFill>
            </a:endParaRPr>
          </a:p>
        </p:txBody>
      </p:sp>
    </p:spTree>
    <p:extLst>
      <p:ext uri="{BB962C8B-B14F-4D97-AF65-F5344CB8AC3E}">
        <p14:creationId xmlns:p14="http://schemas.microsoft.com/office/powerpoint/2010/main" val="4634903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אזכורים </a:t>
            </a:r>
            <a:r>
              <a:rPr lang="he-IL" sz="3600" dirty="0" smtClean="0">
                <a:solidFill>
                  <a:srgbClr val="FFE701"/>
                </a:solidFill>
              </a:rPr>
              <a:t>אחרונים</a:t>
            </a:r>
            <a:endParaRPr lang="he-IL" sz="3600" dirty="0">
              <a:solidFill>
                <a:srgbClr val="FFE701"/>
              </a:solidFill>
            </a:endParaRPr>
          </a:p>
        </p:txBody>
      </p:sp>
      <p:sp>
        <p:nvSpPr>
          <p:cNvPr id="10" name="Content Placeholder 2"/>
          <p:cNvSpPr txBox="1">
            <a:spLocks/>
          </p:cNvSpPr>
          <p:nvPr/>
        </p:nvSpPr>
        <p:spPr>
          <a:xfrm>
            <a:off x="340822" y="1852653"/>
            <a:ext cx="9135689" cy="4631273"/>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בנוסף למה שראינו בחלק זה יש הרבה </a:t>
            </a:r>
            <a:r>
              <a:rPr lang="en-US" dirty="0" smtClean="0"/>
              <a:t>views</a:t>
            </a:r>
            <a:r>
              <a:rPr lang="he-IL" dirty="0" smtClean="0"/>
              <a:t> שימושיים למשל </a:t>
            </a:r>
            <a:r>
              <a:rPr lang="en-US" dirty="0" err="1" smtClean="0"/>
              <a:t>CheckBox</a:t>
            </a:r>
            <a:r>
              <a:rPr lang="en-US" dirty="0" smtClean="0"/>
              <a:t>, </a:t>
            </a:r>
            <a:r>
              <a:rPr lang="en-US" dirty="0" err="1" smtClean="0"/>
              <a:t>RadioButton</a:t>
            </a:r>
            <a:r>
              <a:rPr lang="en-US" dirty="0" smtClean="0"/>
              <a:t>/</a:t>
            </a:r>
            <a:r>
              <a:rPr lang="en-US" dirty="0" err="1" smtClean="0"/>
              <a:t>RadionGroup</a:t>
            </a:r>
            <a:r>
              <a:rPr lang="en-US" dirty="0" smtClean="0"/>
              <a:t>, Slider, </a:t>
            </a:r>
            <a:r>
              <a:rPr lang="en-US" dirty="0" err="1" smtClean="0"/>
              <a:t>Progressbar</a:t>
            </a:r>
            <a:r>
              <a:rPr lang="en-US" dirty="0"/>
              <a:t> </a:t>
            </a:r>
            <a:r>
              <a:rPr lang="he-IL" dirty="0" smtClean="0"/>
              <a:t> ועוד פקדים לתפסים. בנוסף נושא חושב להזכיר זה הצגת רשימות/טבלאות איברים הדוגמאות מעט ארוכות אך מאד מומלץ </a:t>
            </a:r>
            <a:r>
              <a:rPr lang="he-IL" dirty="0" err="1" smtClean="0"/>
              <a:t>ללקרוא</a:t>
            </a:r>
            <a:r>
              <a:rPr lang="he-IL" dirty="0" smtClean="0"/>
              <a:t> על </a:t>
            </a:r>
            <a:r>
              <a:rPr lang="en-US" dirty="0" err="1" smtClean="0"/>
              <a:t>ListView</a:t>
            </a:r>
            <a:r>
              <a:rPr lang="he-IL" dirty="0" smtClean="0"/>
              <a:t> ו</a:t>
            </a:r>
            <a:r>
              <a:rPr lang="en-US" dirty="0" err="1" smtClean="0"/>
              <a:t>RecyclerView</a:t>
            </a:r>
            <a:r>
              <a:rPr lang="he-IL" dirty="0" smtClean="0"/>
              <a:t> (עוד אופציה להצגת רשימה שהינה יותר יעילה המשתמשת ב</a:t>
            </a:r>
            <a:r>
              <a:rPr lang="en-US" dirty="0" smtClean="0"/>
              <a:t>object pool design pattern</a:t>
            </a:r>
            <a:r>
              <a:rPr lang="he-IL" dirty="0" smtClean="0"/>
              <a:t>). כמו כן פקדים נוספים היותר "חכמים" כמו </a:t>
            </a:r>
            <a:r>
              <a:rPr lang="en-US" dirty="0" smtClean="0"/>
              <a:t>Spinner</a:t>
            </a:r>
            <a:r>
              <a:rPr lang="he-IL" dirty="0" smtClean="0"/>
              <a:t> שמתפקד כמו </a:t>
            </a:r>
            <a:r>
              <a:rPr lang="en-US" dirty="0" smtClean="0"/>
              <a:t>drop down menu</a:t>
            </a:r>
            <a:r>
              <a:rPr lang="he-IL" dirty="0" smtClean="0"/>
              <a:t> ויכול לקבל רשימה דינמי בצורה דומה ל</a:t>
            </a:r>
            <a:r>
              <a:rPr lang="en-US" dirty="0" err="1" smtClean="0"/>
              <a:t>ListView</a:t>
            </a:r>
            <a:r>
              <a:rPr lang="he-IL" dirty="0" smtClean="0"/>
              <a:t>, </a:t>
            </a:r>
            <a:r>
              <a:rPr lang="en-US" dirty="0" err="1" smtClean="0"/>
              <a:t>CalendarView</a:t>
            </a:r>
            <a:r>
              <a:rPr lang="he-IL" dirty="0"/>
              <a:t> </a:t>
            </a:r>
            <a:r>
              <a:rPr lang="he-IL" dirty="0" smtClean="0"/>
              <a:t>לבחירת תאריכים.</a:t>
            </a:r>
            <a:endParaRPr lang="en-US" dirty="0"/>
          </a:p>
        </p:txBody>
      </p:sp>
    </p:spTree>
    <p:extLst>
      <p:ext uri="{BB962C8B-B14F-4D97-AF65-F5344CB8AC3E}">
        <p14:creationId xmlns:p14="http://schemas.microsoft.com/office/powerpoint/2010/main" val="21185148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en-US" dirty="0" smtClean="0"/>
              <a:t>Activity</a:t>
            </a:r>
            <a:endParaRPr lang="en-US" dirty="0" smtClean="0"/>
          </a:p>
          <a:p>
            <a:pPr algn="r" rtl="1"/>
            <a:r>
              <a:rPr lang="en-US" dirty="0" smtClean="0"/>
              <a:t>Fragment</a:t>
            </a:r>
            <a:endParaRPr lang="he-IL" dirty="0" smtClean="0"/>
          </a:p>
          <a:p>
            <a:pPr algn="r" rtl="1"/>
            <a:r>
              <a:rPr lang="en-US" dirty="0" smtClean="0"/>
              <a:t>Service</a:t>
            </a:r>
          </a:p>
          <a:p>
            <a:pPr algn="r" rtl="1"/>
            <a:r>
              <a:rPr lang="en-US" dirty="0" err="1" smtClean="0"/>
              <a:t>BroadcastReceiver</a:t>
            </a:r>
            <a:endParaRPr lang="en-US" dirty="0" smtClean="0"/>
          </a:p>
          <a:p>
            <a:pPr algn="r" rtl="1"/>
            <a:r>
              <a:rPr lang="en-US" dirty="0" err="1" smtClean="0"/>
              <a:t>ContentResolver</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64217726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598621" y="1852654"/>
            <a:ext cx="7940660" cy="4426840"/>
          </a:xfrm>
        </p:spPr>
        <p:txBody>
          <a:bodyPr>
            <a:normAutofit fontScale="40000" lnSpcReduction="20000"/>
          </a:bodyPr>
          <a:lstStyle/>
          <a:p>
            <a:pPr marL="0" indent="0" algn="r" rtl="1">
              <a:buNone/>
            </a:pPr>
            <a:r>
              <a:rPr lang="en-US" dirty="0" smtClean="0"/>
              <a:t>Activity</a:t>
            </a:r>
            <a:r>
              <a:rPr lang="he-IL" dirty="0"/>
              <a:t> </a:t>
            </a:r>
            <a:r>
              <a:rPr lang="he-IL" dirty="0" smtClean="0"/>
              <a:t>זו יחידת </a:t>
            </a:r>
            <a:r>
              <a:rPr lang="he-IL" dirty="0" err="1" smtClean="0"/>
              <a:t>אפליקצייה</a:t>
            </a:r>
            <a:r>
              <a:rPr lang="he-IL" dirty="0" smtClean="0"/>
              <a:t> שמהווה מסך בודד (אולי עם תוכן מתחלף) שמיועדת להיות יחידה  עצמאית </a:t>
            </a:r>
            <a:r>
              <a:rPr lang="he-IL" dirty="0" err="1" smtClean="0"/>
              <a:t>המאשפרת</a:t>
            </a:r>
            <a:r>
              <a:rPr lang="he-IL" dirty="0" smtClean="0"/>
              <a:t> שימוש חוזר גם </a:t>
            </a:r>
            <a:r>
              <a:rPr lang="he-IL" dirty="0" err="1" smtClean="0"/>
              <a:t>באפליקצייה</a:t>
            </a:r>
            <a:r>
              <a:rPr lang="he-IL" dirty="0" smtClean="0"/>
              <a:t> שבו היא הוגדרה ולעיתים גם באפליקציות אחרות. ניקח לדוגמה </a:t>
            </a:r>
            <a:r>
              <a:rPr lang="en-US" dirty="0" smtClean="0"/>
              <a:t>Activity</a:t>
            </a:r>
            <a:r>
              <a:rPr lang="he-IL" dirty="0"/>
              <a:t> </a:t>
            </a:r>
            <a:r>
              <a:rPr lang="he-IL" dirty="0" smtClean="0"/>
              <a:t>שאולי נמצא בתוך אפליקציית אנשי הקשר למשל </a:t>
            </a:r>
            <a:r>
              <a:rPr lang="en-US" dirty="0" smtClean="0"/>
              <a:t>Activity</a:t>
            </a:r>
            <a:r>
              <a:rPr lang="he-IL" dirty="0" smtClean="0"/>
              <a:t> המהווה מסך של שמירת איש קשר חדש. </a:t>
            </a:r>
            <a:r>
              <a:rPr lang="en-US" dirty="0" smtClean="0"/>
              <a:t>Activity</a:t>
            </a:r>
            <a:r>
              <a:rPr lang="he-IL" dirty="0" smtClean="0"/>
              <a:t> זה יכולה לחזר על עצמה בתוך </a:t>
            </a:r>
            <a:r>
              <a:rPr lang="he-IL" dirty="0" err="1" smtClean="0"/>
              <a:t>אפלקציית</a:t>
            </a:r>
            <a:r>
              <a:rPr lang="he-IL" dirty="0" smtClean="0"/>
              <a:t> אנשי קשר. זה מאד שימושי למקרה בו נרצה כמובן לשמור איש קשר אבל מה אם נשלח לנו איש קשר מאפליקציה אחרת כגון </a:t>
            </a:r>
            <a:r>
              <a:rPr lang="en-US" dirty="0" err="1" smtClean="0"/>
              <a:t>whatsapp</a:t>
            </a:r>
            <a:r>
              <a:rPr lang="he-IL" dirty="0" smtClean="0"/>
              <a:t>. חבל ש</a:t>
            </a:r>
            <a:r>
              <a:rPr lang="en-US" dirty="0" err="1" smtClean="0"/>
              <a:t>whatapp</a:t>
            </a:r>
            <a:r>
              <a:rPr lang="he-IL" dirty="0" smtClean="0"/>
              <a:t> יידרש לממש מחדש את העיצוב ולוגיקה של שמירת איש קשר. יהיה יותר נוח אם אפליקציות אחרות כמו </a:t>
            </a:r>
            <a:r>
              <a:rPr lang="en-US" dirty="0" err="1" smtClean="0"/>
              <a:t>whatsapp</a:t>
            </a:r>
            <a:r>
              <a:rPr lang="he-IL" dirty="0" smtClean="0"/>
              <a:t> יוכלו להעביר מידע ל</a:t>
            </a:r>
            <a:r>
              <a:rPr lang="en-US" dirty="0" smtClean="0"/>
              <a:t>Activity </a:t>
            </a:r>
            <a:r>
              <a:rPr lang="he-IL" dirty="0"/>
              <a:t> </a:t>
            </a:r>
            <a:r>
              <a:rPr lang="he-IL" dirty="0" smtClean="0"/>
              <a:t>של שמירת איש קשר קיים ולהקפיץ אותו במידת הצורך. זה אכן המצב ברוב </a:t>
            </a:r>
            <a:r>
              <a:rPr lang="he-IL" dirty="0" err="1" smtClean="0"/>
              <a:t>בסמרטפונים</a:t>
            </a:r>
            <a:r>
              <a:rPr lang="he-IL" dirty="0" smtClean="0"/>
              <a:t> אם לא כולם וזה מתאפשר כי אפליקציות אנשי הקשר מגדירים חלק מה</a:t>
            </a:r>
            <a:r>
              <a:rPr lang="en-US" dirty="0" smtClean="0"/>
              <a:t>Activities</a:t>
            </a:r>
            <a:r>
              <a:rPr lang="he-IL" dirty="0" smtClean="0"/>
              <a:t> בהם לשימוש חיצוני (עם מה </a:t>
            </a:r>
            <a:r>
              <a:rPr lang="en-US" dirty="0" smtClean="0"/>
              <a:t>intent filter </a:t>
            </a:r>
            <a:r>
              <a:rPr lang="he-IL" dirty="0" smtClean="0"/>
              <a:t> שנעבור עליו בהמשך). לכן חשוב לזכור כאשר מתכננים </a:t>
            </a:r>
            <a:r>
              <a:rPr lang="en-US" dirty="0" smtClean="0"/>
              <a:t>Activity</a:t>
            </a:r>
            <a:r>
              <a:rPr lang="he-IL" dirty="0"/>
              <a:t> </a:t>
            </a:r>
            <a:r>
              <a:rPr lang="he-IL" dirty="0" smtClean="0"/>
              <a:t>אולי הוא יפתח בזמן לא ידוע ע"י גורם לא יודע (אם הוגדר לו אופציה זו).</a:t>
            </a:r>
          </a:p>
          <a:p>
            <a:pPr marL="0" indent="0" algn="r" rtl="1">
              <a:buNone/>
            </a:pPr>
            <a:r>
              <a:rPr lang="he-IL" dirty="0" smtClean="0"/>
              <a:t>בארכיטקטורת אנדרואיד לא מיצרים מופעים של </a:t>
            </a:r>
            <a:r>
              <a:rPr lang="en-US" dirty="0" smtClean="0"/>
              <a:t>Activities</a:t>
            </a:r>
            <a:r>
              <a:rPr lang="he-IL" dirty="0" smtClean="0"/>
              <a:t> בעצמינו אלא זה בוצע ע"י המערכת. הפעלת </a:t>
            </a:r>
            <a:r>
              <a:rPr lang="en-US" dirty="0" smtClean="0"/>
              <a:t>Activities</a:t>
            </a:r>
            <a:r>
              <a:rPr lang="he-IL" dirty="0" smtClean="0"/>
              <a:t> ותקשורת ביניהם מתבצע ע"י שחקן נוסף בשם </a:t>
            </a:r>
            <a:r>
              <a:rPr lang="en-US" dirty="0" smtClean="0"/>
              <a:t>Intent</a:t>
            </a:r>
            <a:r>
              <a:rPr lang="he-IL" dirty="0" smtClean="0"/>
              <a:t>. ל</a:t>
            </a:r>
            <a:r>
              <a:rPr lang="en-US" dirty="0" smtClean="0"/>
              <a:t>Intent</a:t>
            </a:r>
            <a:r>
              <a:rPr lang="he-IL" dirty="0" smtClean="0"/>
              <a:t> יש הרבה תפקידים אך מה שמאחד את התפקידים שלו זה שהוא אחרי על תקשורת בין מרכיבים שונים במערכת אנדרואיד (גם בתוך </a:t>
            </a:r>
            <a:r>
              <a:rPr lang="he-IL" dirty="0" err="1" smtClean="0"/>
              <a:t>אפליקצייה</a:t>
            </a:r>
            <a:r>
              <a:rPr lang="he-IL" dirty="0" smtClean="0"/>
              <a:t> מסוימת וגם בין אפליקציות שונים).</a:t>
            </a:r>
            <a:endParaRPr lang="he-IL" dirty="0"/>
          </a:p>
          <a:p>
            <a:pPr marL="0" indent="0" algn="r" rtl="1">
              <a:buNone/>
            </a:pPr>
            <a:endParaRPr lang="he-IL" dirty="0"/>
          </a:p>
          <a:p>
            <a:pPr marL="0" indent="0" algn="r" rtl="1">
              <a:buNone/>
            </a:pPr>
            <a:r>
              <a:rPr lang="he-IL" dirty="0" smtClean="0"/>
              <a:t>כמו שכבר ראינו לרוב ל</a:t>
            </a:r>
            <a:r>
              <a:rPr lang="en-US" dirty="0" smtClean="0"/>
              <a:t>Activity</a:t>
            </a:r>
            <a:r>
              <a:rPr lang="he-IL" dirty="0" smtClean="0"/>
              <a:t> יש קובץ XML נלווה שמגדיר את נראות ה</a:t>
            </a:r>
            <a:r>
              <a:rPr lang="en-US" dirty="0" smtClean="0"/>
              <a:t>Activity</a:t>
            </a:r>
            <a:r>
              <a:rPr lang="he-IL" dirty="0" smtClean="0"/>
              <a:t>, כמו כן הוא יורש ממחלקת </a:t>
            </a:r>
            <a:r>
              <a:rPr lang="en-US" dirty="0" smtClean="0"/>
              <a:t>Context</a:t>
            </a:r>
            <a:r>
              <a:rPr lang="he-IL" dirty="0" smtClean="0"/>
              <a:t> שהיא מחלקה עם הרבה מידע על סביבת האפליקציה (בין היתר, קישור ל</a:t>
            </a:r>
            <a:r>
              <a:rPr lang="en-US" dirty="0" smtClean="0"/>
              <a:t>resources</a:t>
            </a:r>
            <a:r>
              <a:rPr lang="he-IL" dirty="0" smtClean="0"/>
              <a:t> שלה) ולכן מופעים שלו נדרשים ע"י הרבה מרכיבים באנדרואיד. יש לזכור שבתוך תת מחלקה של </a:t>
            </a:r>
            <a:r>
              <a:rPr lang="en-US" dirty="0" smtClean="0"/>
              <a:t>Activity</a:t>
            </a:r>
            <a:r>
              <a:rPr lang="he-IL" dirty="0"/>
              <a:t> </a:t>
            </a:r>
            <a:r>
              <a:rPr lang="he-IL" dirty="0" smtClean="0"/>
              <a:t>פניה ל</a:t>
            </a:r>
            <a:r>
              <a:rPr lang="en-US" dirty="0" smtClean="0"/>
              <a:t>this</a:t>
            </a:r>
            <a:r>
              <a:rPr lang="he-IL" dirty="0" smtClean="0"/>
              <a:t> הפונה למופיע של ה</a:t>
            </a:r>
            <a:r>
              <a:rPr lang="en-US" dirty="0" smtClean="0"/>
              <a:t>Activity</a:t>
            </a:r>
            <a:r>
              <a:rPr lang="he-IL" dirty="0"/>
              <a:t> </a:t>
            </a:r>
            <a:r>
              <a:rPr lang="he-IL" dirty="0" smtClean="0"/>
              <a:t>היא גם כן פניה למופע של </a:t>
            </a:r>
            <a:r>
              <a:rPr lang="en-US" dirty="0" smtClean="0"/>
              <a:t>Context</a:t>
            </a:r>
            <a:r>
              <a:rPr lang="he-IL" dirty="0" smtClean="0"/>
              <a:t>.</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Activity</a:t>
            </a:r>
            <a:endParaRPr lang="en-US" sz="4000" dirty="0">
              <a:solidFill>
                <a:srgbClr val="FFE701"/>
              </a:solidFill>
            </a:endParaRPr>
          </a:p>
        </p:txBody>
      </p:sp>
    </p:spTree>
    <p:extLst>
      <p:ext uri="{BB962C8B-B14F-4D97-AF65-F5344CB8AC3E}">
        <p14:creationId xmlns:p14="http://schemas.microsoft.com/office/powerpoint/2010/main" val="8619820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7695" y="578507"/>
            <a:ext cx="8281586" cy="763525"/>
          </a:xfrm>
        </p:spPr>
        <p:txBody>
          <a:bodyPr>
            <a:normAutofit fontScale="90000"/>
          </a:bodyPr>
          <a:lstStyle/>
          <a:p>
            <a:pPr algn="r" rtl="1"/>
            <a:r>
              <a:rPr lang="he-IL"/>
              <a:t>מרכיבים עיקריים בארכיטקטורת אנדרואיד</a:t>
            </a:r>
            <a:endParaRPr lang="en-US" dirty="0"/>
          </a:p>
        </p:txBody>
      </p:sp>
      <p:sp>
        <p:nvSpPr>
          <p:cNvPr id="3" name="Content Placeholder 2"/>
          <p:cNvSpPr>
            <a:spLocks noGrp="1"/>
          </p:cNvSpPr>
          <p:nvPr>
            <p:ph idx="1"/>
          </p:nvPr>
        </p:nvSpPr>
        <p:spPr>
          <a:xfrm>
            <a:off x="3998421" y="1852655"/>
            <a:ext cx="5062451" cy="4913936"/>
          </a:xfrm>
        </p:spPr>
        <p:txBody>
          <a:bodyPr>
            <a:normAutofit fontScale="40000" lnSpcReduction="20000"/>
          </a:bodyPr>
          <a:lstStyle/>
          <a:p>
            <a:pPr marL="0" indent="0" algn="r" rtl="1">
              <a:buNone/>
            </a:pPr>
            <a:r>
              <a:rPr lang="he-IL" dirty="0" smtClean="0"/>
              <a:t>להרבה רכיבי אנדרואיד (שחלקם נכיר בהמשך) יש </a:t>
            </a:r>
            <a:r>
              <a:rPr lang="en-US" dirty="0" smtClean="0"/>
              <a:t>lifecycle</a:t>
            </a:r>
            <a:r>
              <a:rPr lang="he-IL" dirty="0" smtClean="0"/>
              <a:t>. הכוונה למספר מתודות אירוע הנקראו</a:t>
            </a:r>
            <a:r>
              <a:rPr lang="he-IL" dirty="0" smtClean="0"/>
              <a:t>ת הזמנים </a:t>
            </a:r>
            <a:r>
              <a:rPr lang="he-IL" dirty="0" err="1" smtClean="0"/>
              <a:t>מסויימים</a:t>
            </a:r>
            <a:r>
              <a:rPr lang="he-IL" dirty="0" smtClean="0"/>
              <a:t> במהלך החיים של אותו רכיב.</a:t>
            </a:r>
          </a:p>
          <a:p>
            <a:pPr marL="0" indent="0" algn="r" rtl="1">
              <a:buNone/>
            </a:pPr>
            <a:r>
              <a:rPr lang="en-US" dirty="0" smtClean="0"/>
              <a:t>Activity</a:t>
            </a:r>
            <a:r>
              <a:rPr lang="he-IL" dirty="0" smtClean="0"/>
              <a:t> לא שונה מהכלל בהקשר הזה יש לו מתודות </a:t>
            </a:r>
            <a:r>
              <a:rPr lang="en-US" dirty="0" smtClean="0"/>
              <a:t>lifecycle</a:t>
            </a:r>
            <a:r>
              <a:rPr lang="he-IL" dirty="0" smtClean="0"/>
              <a:t> שכדאי להכיר:</a:t>
            </a:r>
          </a:p>
          <a:p>
            <a:pPr algn="r" rtl="1"/>
            <a:r>
              <a:rPr lang="en-US" sz="4000" dirty="0" err="1"/>
              <a:t>onCreate</a:t>
            </a:r>
            <a:r>
              <a:rPr lang="he-IL" sz="4000" dirty="0"/>
              <a:t> </a:t>
            </a:r>
            <a:r>
              <a:rPr lang="mr-IN" sz="4000" dirty="0"/>
              <a:t>–</a:t>
            </a:r>
            <a:r>
              <a:rPr lang="he-IL" sz="4000" dirty="0"/>
              <a:t> נקרה ברגע שה</a:t>
            </a:r>
            <a:r>
              <a:rPr lang="en-US" sz="4000" dirty="0"/>
              <a:t>Activity</a:t>
            </a:r>
            <a:r>
              <a:rPr lang="he-IL" sz="4000" dirty="0"/>
              <a:t> נבנה. זאת נקודת הכניסה שלנו ל</a:t>
            </a:r>
            <a:r>
              <a:rPr lang="en-US" sz="4000" dirty="0"/>
              <a:t>Activity</a:t>
            </a:r>
            <a:r>
              <a:rPr lang="he-IL" sz="4000" dirty="0"/>
              <a:t>. אולי מפתיע אבל מתודה זו יכולה להתבצע יותר מפעם אחת במהלך החיים של ה</a:t>
            </a:r>
            <a:r>
              <a:rPr lang="en-US" sz="4000" dirty="0"/>
              <a:t>Activity</a:t>
            </a:r>
            <a:r>
              <a:rPr lang="he-IL" sz="4000" dirty="0"/>
              <a:t>. דוגמה לכך היא אם מסובבים את המסך, יש </a:t>
            </a:r>
            <a:r>
              <a:rPr lang="en-US" sz="4000" dirty="0"/>
              <a:t>layout</a:t>
            </a:r>
            <a:r>
              <a:rPr lang="he-IL" sz="4000" dirty="0"/>
              <a:t> מחדש כלומר ה</a:t>
            </a:r>
            <a:r>
              <a:rPr lang="en-US" sz="4000" dirty="0"/>
              <a:t>Activity</a:t>
            </a:r>
            <a:r>
              <a:rPr lang="he-IL" sz="4000" dirty="0"/>
              <a:t> נבנה מחדש.</a:t>
            </a:r>
          </a:p>
          <a:p>
            <a:pPr algn="r" rtl="1"/>
            <a:r>
              <a:rPr lang="en-US" sz="4000" dirty="0" err="1"/>
              <a:t>onDestroy</a:t>
            </a:r>
            <a:r>
              <a:rPr lang="he-IL" sz="4000" dirty="0"/>
              <a:t> </a:t>
            </a:r>
            <a:r>
              <a:rPr lang="mr-IN" sz="4000" dirty="0"/>
              <a:t>–</a:t>
            </a:r>
            <a:r>
              <a:rPr lang="he-IL" sz="4000" dirty="0"/>
              <a:t> המתודה </a:t>
            </a:r>
            <a:r>
              <a:rPr lang="he-IL" sz="4000" dirty="0" err="1"/>
              <a:t>הארונה</a:t>
            </a:r>
            <a:r>
              <a:rPr lang="he-IL" sz="4000" dirty="0"/>
              <a:t> שתקרה ל</a:t>
            </a:r>
            <a:r>
              <a:rPr lang="en-US" sz="4000" dirty="0"/>
              <a:t>Activity</a:t>
            </a:r>
            <a:r>
              <a:rPr lang="he-IL" sz="4000" dirty="0"/>
              <a:t> וזה רץ כאשר ה</a:t>
            </a:r>
            <a:r>
              <a:rPr lang="en-US" sz="4000" dirty="0"/>
              <a:t>Activity</a:t>
            </a:r>
            <a:r>
              <a:rPr lang="he-IL" sz="4000" dirty="0"/>
              <a:t> עומד להרס. זה מקום אחרון לבצע ניקיונות של אובייקטים שעוד מוחזקים בזיכרון.</a:t>
            </a:r>
          </a:p>
          <a:p>
            <a:pPr algn="r" rtl="1"/>
            <a:r>
              <a:rPr lang="he-IL" sz="4000" dirty="0"/>
              <a:t> </a:t>
            </a:r>
            <a:r>
              <a:rPr lang="en-US" sz="4000" dirty="0" err="1"/>
              <a:t>onPause</a:t>
            </a:r>
            <a:r>
              <a:rPr lang="en-US" sz="4000" dirty="0"/>
              <a:t>/</a:t>
            </a:r>
            <a:r>
              <a:rPr lang="en-US" sz="4000" dirty="0" err="1"/>
              <a:t>onResume</a:t>
            </a:r>
            <a:r>
              <a:rPr lang="he-IL" sz="4000" dirty="0"/>
              <a:t> </a:t>
            </a:r>
            <a:r>
              <a:rPr lang="mr-IN" sz="4000" dirty="0"/>
              <a:t>–</a:t>
            </a:r>
            <a:r>
              <a:rPr lang="he-IL" sz="4000" dirty="0"/>
              <a:t> נקראים כאשר ה</a:t>
            </a:r>
            <a:r>
              <a:rPr lang="en-US" sz="4000" dirty="0"/>
              <a:t>Activity</a:t>
            </a:r>
            <a:r>
              <a:rPr lang="he-IL" sz="4000" dirty="0"/>
              <a:t> עוזב מ/ חוזר ל </a:t>
            </a:r>
            <a:r>
              <a:rPr lang="en-US" sz="4000" dirty="0"/>
              <a:t>foreground</a:t>
            </a:r>
            <a:r>
              <a:rPr lang="he-IL" sz="4000" dirty="0"/>
              <a:t>. ה</a:t>
            </a:r>
            <a:r>
              <a:rPr lang="en-US" sz="4000" dirty="0"/>
              <a:t>Activity</a:t>
            </a:r>
            <a:r>
              <a:rPr lang="he-IL" sz="4000" dirty="0"/>
              <a:t> ב</a:t>
            </a:r>
            <a:r>
              <a:rPr lang="en-US" sz="4000" dirty="0"/>
              <a:t>foreground</a:t>
            </a:r>
            <a:r>
              <a:rPr lang="he-IL" sz="4000" dirty="0"/>
              <a:t> אם היא פעילה ואין עוד אלמנט ע"י שמעליו. לדוגמה, </a:t>
            </a:r>
            <a:r>
              <a:rPr lang="en-US" sz="4000" dirty="0"/>
              <a:t>Activity</a:t>
            </a:r>
            <a:r>
              <a:rPr lang="he-IL" sz="4000" dirty="0"/>
              <a:t> יכולה להיות פעילה אך לא ב</a:t>
            </a:r>
            <a:r>
              <a:rPr lang="en-US" sz="4000" dirty="0"/>
              <a:t>foreground</a:t>
            </a:r>
            <a:r>
              <a:rPr lang="he-IL" sz="4000" dirty="0"/>
              <a:t> עם קופץ משהו מעליה כמו המסנג'ר של </a:t>
            </a:r>
            <a:r>
              <a:rPr lang="he-IL" sz="4000" dirty="0" err="1"/>
              <a:t>פייסבוק</a:t>
            </a:r>
            <a:r>
              <a:rPr lang="he-IL" sz="4000" dirty="0"/>
              <a:t> שאינו מסך שלם אבל כן מכסה אפליקציות (ולכן </a:t>
            </a:r>
            <a:r>
              <a:rPr lang="en-US" sz="4000" dirty="0"/>
              <a:t>Activities</a:t>
            </a:r>
            <a:r>
              <a:rPr lang="he-IL" sz="4000" dirty="0"/>
              <a:t>) אחרות.</a:t>
            </a:r>
            <a:endParaRPr lang="en-US" sz="4000" dirty="0"/>
          </a:p>
          <a:p>
            <a:pPr algn="r" rtl="1"/>
            <a:r>
              <a:rPr lang="en-US" sz="4000" dirty="0" err="1"/>
              <a:t>onBackPressed</a:t>
            </a:r>
            <a:r>
              <a:rPr lang="he-IL" sz="4000" dirty="0"/>
              <a:t> </a:t>
            </a:r>
            <a:r>
              <a:rPr lang="mr-IN" sz="4000" dirty="0"/>
              <a:t>–</a:t>
            </a:r>
            <a:r>
              <a:rPr lang="he-IL" sz="4000" dirty="0"/>
              <a:t> מתודה שנקראת כאשר כאשר נלחץ כפתור החזר </a:t>
            </a:r>
            <a:r>
              <a:rPr lang="he-IL" sz="4000" dirty="0" err="1"/>
              <a:t>שבסמרטפונים</a:t>
            </a:r>
            <a:r>
              <a:rPr lang="he-IL" sz="4000" dirty="0"/>
              <a:t> של אנדרואיד.</a:t>
            </a:r>
          </a:p>
          <a:p>
            <a:pPr marL="0" indent="0" algn="r" rtl="1">
              <a:buNone/>
            </a:pPr>
            <a:r>
              <a:rPr lang="he-IL" sz="4000" dirty="0"/>
              <a:t>יש עוד מרבה מתודות כאלה גם מעבר למה שמוצג בתמונה אבל זה בסיס טוב לעבודה עם ה</a:t>
            </a:r>
            <a:r>
              <a:rPr lang="en-US" sz="4000" dirty="0"/>
              <a:t>lifecycle </a:t>
            </a:r>
            <a:r>
              <a:rPr lang="he-IL" sz="4000" dirty="0"/>
              <a:t> של </a:t>
            </a:r>
            <a:r>
              <a:rPr lang="en-US" sz="4000" dirty="0"/>
              <a:t>Activity</a:t>
            </a:r>
            <a:r>
              <a:rPr lang="he-IL" sz="4000" dirty="0"/>
              <a:t>.</a:t>
            </a:r>
          </a:p>
          <a:p>
            <a:pPr marL="0" indent="0" algn="r" rtl="1">
              <a:buNone/>
            </a:pP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Activity</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09" y="1674541"/>
            <a:ext cx="3940002" cy="5092050"/>
          </a:xfrm>
          <a:prstGeom prst="rect">
            <a:avLst/>
          </a:prstGeom>
        </p:spPr>
      </p:pic>
      <p:sp>
        <p:nvSpPr>
          <p:cNvPr id="6" name="Content Placeholder 2"/>
          <p:cNvSpPr txBox="1">
            <a:spLocks/>
          </p:cNvSpPr>
          <p:nvPr/>
        </p:nvSpPr>
        <p:spPr>
          <a:xfrm>
            <a:off x="407323" y="1356576"/>
            <a:ext cx="2465447" cy="358222"/>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en-US" smtClean="0"/>
              <a:t>Activity Lifecycle</a:t>
            </a:r>
            <a:endParaRPr lang="he-IL" dirty="0" smtClean="0"/>
          </a:p>
        </p:txBody>
      </p:sp>
    </p:spTree>
    <p:extLst>
      <p:ext uri="{BB962C8B-B14F-4D97-AF65-F5344CB8AC3E}">
        <p14:creationId xmlns:p14="http://schemas.microsoft.com/office/powerpoint/2010/main" val="1724281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3689</TotalTime>
  <Words>4135</Words>
  <Application>Microsoft Macintosh PowerPoint</Application>
  <PresentationFormat>Widescreen</PresentationFormat>
  <Paragraphs>287</Paragraphs>
  <Slides>39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מרכיבים עיקריים בארכיטקטורת אנדרואיד</vt:lpstr>
      <vt:lpstr>מרכיבים עיקריים בארכיטקטורת אנדרואיד</vt:lpstr>
      <vt:lpstr>מרכיבים עיקריים בארכיטקטורת 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168</cp:revision>
  <dcterms:created xsi:type="dcterms:W3CDTF">2021-05-07T00:22:26Z</dcterms:created>
  <dcterms:modified xsi:type="dcterms:W3CDTF">2021-05-24T00:01:52Z</dcterms:modified>
</cp:coreProperties>
</file>

<file path=docProps/thumbnail.jpeg>
</file>